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001132"/>
    <a:srgbClr val="FFFFFF"/>
    <a:srgbClr val="CCFFFF"/>
    <a:srgbClr val="CCFFCC"/>
    <a:srgbClr val="3333FF"/>
    <a:srgbClr val="CCCCFF"/>
    <a:srgbClr val="D5D7FB"/>
    <a:srgbClr val="D9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0995" autoAdjust="0"/>
  </p:normalViewPr>
  <p:slideViewPr>
    <p:cSldViewPr showGuides="1">
      <p:cViewPr varScale="1">
        <p:scale>
          <a:sx n="57" d="100"/>
          <a:sy n="57" d="100"/>
        </p:scale>
        <p:origin x="9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37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18576"/>
    </p:cViewPr>
  </p:sorterViewPr>
  <p:notesViewPr>
    <p:cSldViewPr showGuides="1">
      <p:cViewPr>
        <p:scale>
          <a:sx n="80" d="100"/>
          <a:sy n="80" d="100"/>
        </p:scale>
        <p:origin x="2292" y="6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27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3878" tIns="46939" rIns="93878" bIns="46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90E980-1BC9-4EC9-8F55-28FFCD5E08FF}" type="datetime1">
              <a:rPr lang="en-US" smtClean="0"/>
              <a:t>11/09/2015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78" tIns="46939" rIns="93878" bIns="469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wrap="square" lIns="93878" tIns="46939" rIns="93878" bIns="4693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49DC0C-B9C0-4B05-8E4A-9A0BDB5ABD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9305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B46AC5E-1E10-475D-A752-2855438F9F8A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4614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D98FD0-EEFE-4FF4-AE2B-4AD7C44E4303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46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61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3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>
                <a:cs typeface="Arial" panose="020B0604020202020204" pitchFamily="34" charset="0"/>
              </a:rPr>
              <a:t> Handling of property tax recoveries will be handled in a separate module later in training</a:t>
            </a:r>
          </a:p>
        </p:txBody>
      </p:sp>
      <p:sp>
        <p:nvSpPr>
          <p:cNvPr id="6686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7B42502-C099-429C-8545-8C8EB25BCFE0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6867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9F12F4-46F3-4D59-9987-193FEA70FDE2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5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14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8243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3B093E2-B540-4192-A2F6-8A9D3DE912D4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8243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EA9DE9-E9CA-42D3-806B-F01B2B02EF5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4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8243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3B093E2-B540-4192-A2F6-8A9D3DE912D4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8243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EA9DE9-E9CA-42D3-806B-F01B2B02EF5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0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8243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3B093E2-B540-4192-A2F6-8A9D3DE912D4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8243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EA9DE9-E9CA-42D3-806B-F01B2B02EF5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49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8243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3B093E2-B540-4192-A2F6-8A9D3DE912D4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8243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EA9DE9-E9CA-42D3-806B-F01B2B02EF5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2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Box 3 tells you whether long-term</a:t>
            </a:r>
            <a:r>
              <a:rPr lang="en-US" altLang="en-US" baseline="0" dirty="0" smtClean="0">
                <a:cs typeface="Arial" panose="020B0604020202020204" pitchFamily="34" charset="0"/>
              </a:rPr>
              <a:t> care insurance contract income is a per diem amount or a reimbursed amount</a:t>
            </a:r>
          </a:p>
          <a:p>
            <a:pPr marL="274320" lvl="1">
              <a:buFont typeface="Arial" pitchFamily="34" charset="0"/>
              <a:buChar char="•"/>
            </a:pPr>
            <a:r>
              <a:rPr lang="en-US" altLang="en-US" baseline="0" dirty="0" smtClean="0">
                <a:cs typeface="Arial" panose="020B0604020202020204" pitchFamily="34" charset="0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Per-diem plan payments are not taxable up to $330 per day. If per-diem payments received are less than $330 per day, the payments are excludable from gross income</a:t>
            </a:r>
          </a:p>
          <a:p>
            <a:pPr marL="274320" lvl="1">
              <a:buFont typeface="Arial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Reimbursed amounts that are less than the actual cost of qualified care are excludable from gross income 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8243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3B093E2-B540-4192-A2F6-8A9D3DE912D4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82432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4EA9DE9-E9CA-42D3-806B-F01B2B02EF5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170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47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 Pull up 1040 </a:t>
            </a:r>
            <a:r>
              <a:rPr lang="en-US" dirty="0" err="1" smtClean="0"/>
              <a:t>Wkt</a:t>
            </a:r>
            <a:r>
              <a:rPr lang="en-US" dirty="0" smtClean="0"/>
              <a:t> 7</a:t>
            </a:r>
          </a:p>
          <a:p>
            <a:pPr marL="277117" lvl="1">
              <a:buFontTx/>
              <a:buChar char="•"/>
              <a:defRPr/>
            </a:pPr>
            <a:r>
              <a:rPr lang="en-US" dirty="0" smtClean="0"/>
              <a:t> Link from Line 21 on 1040 Page 1 (using arrow or F9)            OR</a:t>
            </a:r>
          </a:p>
          <a:p>
            <a:pPr marL="277117" lvl="1">
              <a:buFontTx/>
              <a:buChar char="•"/>
              <a:defRPr/>
            </a:pPr>
            <a:r>
              <a:rPr lang="en-US" dirty="0" smtClean="0"/>
              <a:t> Go directly to 1040 </a:t>
            </a:r>
            <a:r>
              <a:rPr lang="en-US" dirty="0" err="1" smtClean="0"/>
              <a:t>Wkt</a:t>
            </a:r>
            <a:r>
              <a:rPr lang="en-US" dirty="0" smtClean="0"/>
              <a:t> 7 in Forms Tree</a:t>
            </a:r>
          </a:p>
          <a:p>
            <a:pPr marL="277117" lvl="1"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 Enter amount of Other Income on appropriate line.</a:t>
            </a:r>
            <a:r>
              <a:rPr lang="en-US" baseline="0" dirty="0" smtClean="0"/>
              <a:t>  If no specific line for the type of income, enter on blank lines (starting with Line 16) with a descriptive identifier (e.g. – “Homestead Benefit”)</a:t>
            </a:r>
          </a:p>
          <a:p>
            <a:pPr marL="274320" lvl="1">
              <a:buFontTx/>
              <a:buChar char="•"/>
              <a:defRPr/>
            </a:pPr>
            <a:r>
              <a:rPr lang="en-US" baseline="0" dirty="0" smtClean="0"/>
              <a:t> Some types of Other Income should be entered on specific forms rather than directly on 1040 </a:t>
            </a:r>
            <a:r>
              <a:rPr lang="en-US" baseline="0" dirty="0" err="1" smtClean="0"/>
              <a:t>Wkt</a:t>
            </a:r>
            <a:r>
              <a:rPr lang="en-US" baseline="0" dirty="0" smtClean="0"/>
              <a:t> 7 (e.g. – gambling winnings on W-2G form, certain other income shown on 1099-MISC).  Once entered on the specific forms, TW will transfer info to appropriate 1040 </a:t>
            </a:r>
            <a:r>
              <a:rPr lang="en-US" baseline="0" dirty="0" err="1" smtClean="0"/>
              <a:t>Wkt</a:t>
            </a:r>
            <a:r>
              <a:rPr lang="en-US" baseline="0" dirty="0" smtClean="0"/>
              <a:t> 7 line</a:t>
            </a:r>
          </a:p>
          <a:p>
            <a:pPr marL="274320" lvl="1">
              <a:buFontTx/>
              <a:buNone/>
              <a:defRPr/>
            </a:pPr>
            <a:endParaRPr lang="en-US" dirty="0" smtClean="0"/>
          </a:p>
          <a:p>
            <a:pPr marL="277117" lvl="1">
              <a:buFontTx/>
              <a:buChar char="•"/>
              <a:defRPr/>
            </a:pPr>
            <a:r>
              <a:rPr lang="en-US" dirty="0" smtClean="0"/>
              <a:t> TW will transfer info from 1040 </a:t>
            </a:r>
            <a:r>
              <a:rPr lang="en-US" dirty="0" err="1" smtClean="0"/>
              <a:t>Wkt</a:t>
            </a:r>
            <a:r>
              <a:rPr lang="en-US" dirty="0" smtClean="0"/>
              <a:t> 7 to 1040 Line 21</a:t>
            </a:r>
          </a:p>
          <a:p>
            <a:pPr lvl="1">
              <a:buFontTx/>
              <a:buChar char="•"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</p:txBody>
      </p:sp>
      <p:sp>
        <p:nvSpPr>
          <p:cNvPr id="6625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0C236B2-F24D-4712-B581-F3901C8E5A87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6253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73C981-D90B-4286-B27B-32C795146D8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5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47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 smtClean="0"/>
          </a:p>
          <a:p>
            <a:pPr lvl="1">
              <a:buFontTx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6645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39B84F6-76C2-4FD4-940E-853B56F39018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6458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EC9C9C-DBCD-4228-B730-9EE12422C706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05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78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Some employers pay taxpayers during jury duty periods &amp; require jury duty compensation to be turned over to them</a:t>
            </a:r>
          </a:p>
          <a:p>
            <a:pPr marL="274320">
              <a:buFont typeface="Arial" pitchFamily="34" charset="0"/>
              <a:buChar char="•"/>
              <a:defRPr/>
            </a:pPr>
            <a:r>
              <a:rPr lang="en-US" dirty="0" smtClean="0"/>
              <a:t> On 1040 Line 35, enter the amount taxpayer had to return to employer</a:t>
            </a:r>
          </a:p>
        </p:txBody>
      </p:sp>
      <p:sp>
        <p:nvSpPr>
          <p:cNvPr id="6666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62798EF-ECF6-401C-9CD9-7ABAB4E3C852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6663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92FCDA-437E-407C-AC8F-F8090F365AE5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0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961790E-F54E-4DD2-B6C1-72829BED1A7B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48196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E2F2CB-D683-41CC-BD80-79440F3F4897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4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81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For 1099-MISC, make sure to link to 1099-MISC from the line where you want income to appear.  If you do not link from the appropriate Line 21, </a:t>
            </a:r>
            <a:r>
              <a:rPr lang="en-US" altLang="en-US" dirty="0" err="1" smtClean="0">
                <a:cs typeface="Arial" panose="020B0604020202020204" pitchFamily="34" charset="0"/>
              </a:rPr>
              <a:t>Sch</a:t>
            </a:r>
            <a:r>
              <a:rPr lang="en-US" altLang="en-US" dirty="0" smtClean="0">
                <a:cs typeface="Arial" panose="020B0604020202020204" pitchFamily="34" charset="0"/>
              </a:rPr>
              <a:t> C, or </a:t>
            </a:r>
            <a:r>
              <a:rPr lang="en-US" altLang="en-US" dirty="0" err="1" smtClean="0">
                <a:cs typeface="Arial" panose="020B0604020202020204" pitchFamily="34" charset="0"/>
              </a:rPr>
              <a:t>Sch</a:t>
            </a:r>
            <a:r>
              <a:rPr lang="en-US" altLang="en-US" dirty="0" smtClean="0">
                <a:cs typeface="Arial" panose="020B0604020202020204" pitchFamily="34" charset="0"/>
              </a:rPr>
              <a:t> E line, TW may put the income on an incorrect line &amp; may not do all the appropriate calculations</a:t>
            </a:r>
          </a:p>
          <a:p>
            <a:pPr marL="182880"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For example, if 1099-MISC</a:t>
            </a:r>
            <a:r>
              <a:rPr lang="en-US" altLang="en-US" baseline="0" dirty="0" smtClean="0">
                <a:cs typeface="Arial" panose="020B0604020202020204" pitchFamily="34" charset="0"/>
              </a:rPr>
              <a:t> income for non-employee compensation is not linked from </a:t>
            </a:r>
            <a:r>
              <a:rPr lang="en-US" altLang="en-US" baseline="0" dirty="0" err="1" smtClean="0">
                <a:cs typeface="Arial" panose="020B0604020202020204" pitchFamily="34" charset="0"/>
              </a:rPr>
              <a:t>Sch</a:t>
            </a:r>
            <a:r>
              <a:rPr lang="en-US" altLang="en-US" baseline="0" dirty="0" smtClean="0">
                <a:cs typeface="Arial" panose="020B0604020202020204" pitchFamily="34" charset="0"/>
              </a:rPr>
              <a:t> C, TW will place the income automatically on 1040 Line 21 Other Income.  TW will not calculate Self-Employment Taxes and the associated adjustment for the Deductible Part of Self-Employment Tax as it should</a:t>
            </a:r>
            <a:r>
              <a:rPr lang="en-US" altLang="en-US" dirty="0" smtClean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557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1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lvl="8" indent="-91440">
              <a:buFont typeface="Arial" pitchFamily="34" charset="0"/>
              <a:buChar char="•"/>
            </a:pPr>
            <a:r>
              <a:rPr lang="en-US" dirty="0" smtClean="0"/>
              <a:t>Open “NJ Other Income” at the bottom of the NJ Tree.  The form “Line 25: Supplementary Schedule of Other Income” will appear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91440" indent="-91440">
              <a:buFont typeface="Arial" pitchFamily="34" charset="0"/>
              <a:buChar char="•"/>
            </a:pPr>
            <a:r>
              <a:rPr lang="en-US" dirty="0" smtClean="0"/>
              <a:t> Attach a scratch pad to line F with the amount of the PTR, HB and/or COD amounts as negative numbers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74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lvl="8" indent="-9144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2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A8D0BED-72F1-46CD-A3A7-C5A37AA9FE14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50244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8A92E9-C561-4D3F-BBE5-DEFCF1FD5FB7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50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02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If you get a W-2 for any of these types of income, you must include it on 1040 Line 7 Wages</a:t>
            </a:r>
          </a:p>
        </p:txBody>
      </p:sp>
    </p:spTree>
    <p:extLst>
      <p:ext uri="{BB962C8B-B14F-4D97-AF65-F5344CB8AC3E}">
        <p14:creationId xmlns:p14="http://schemas.microsoft.com/office/powerpoint/2010/main" val="39485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6522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CBD9093-DD54-4305-A1E7-95FC4CC5EB26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5229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7C59ED-B0B3-4CC7-950B-527EE453C49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75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9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>
                <a:cs typeface="Arial" panose="020B0604020202020204" pitchFamily="34" charset="0"/>
              </a:rPr>
              <a:t> This is a sample W-2G for gambling winnings</a:t>
            </a:r>
          </a:p>
          <a:p>
            <a:pPr>
              <a:buFontTx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6543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6B2CCD9-3D46-4724-9587-7FD18A7D752D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5434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4DB70-E481-4FE8-9CAC-EBA99CAA301F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4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8C1F859E-336C-4090-9D58-D061E6787546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56388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7D08AE-4540-4CF4-B87D-62CA7AF59D17}" type="slidenum">
              <a:rPr lang="en-US" altLang="en-US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5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6913"/>
            <a:ext cx="46577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8520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Pull up W-2G Certain Gambling Winnings screen 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dirty="0" smtClean="0"/>
              <a:t> Link from Line 21 on 1040 Page 1 (using arrow or F9) to Wkt7.  From Line 1 on Wkt7, link to W-2G.</a:t>
            </a:r>
            <a:r>
              <a:rPr lang="en-US" baseline="0" dirty="0" smtClean="0"/>
              <a:t>  If </a:t>
            </a:r>
            <a:r>
              <a:rPr lang="en-US" dirty="0" smtClean="0"/>
              <a:t> Gambling form is not listed under Existing tab, try New tab           OR</a:t>
            </a:r>
          </a:p>
          <a:p>
            <a:pPr marL="277117" lvl="1">
              <a:buFont typeface="Arial" pitchFamily="34" charset="0"/>
              <a:buChar char="•"/>
              <a:defRPr/>
            </a:pPr>
            <a:r>
              <a:rPr lang="en-US" dirty="0" smtClean="0"/>
              <a:t> Go directly to W-2G Certain Gambling Winnings screen by clicking on W2G in Forms Tree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Check whether W-2G is for taxpayer or spouse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Enter Payer’s Federal ID #.  If TW does not bring up payer’s name &amp; address, type in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TW should populate winner’s name &amp; address since you checked Taxpayer or Spouse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Enter data from printed W-2G into appropriate boxes on screen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If winnings are from NJ Lottery &amp; are &lt;/= $10,000, check “See F-1” box.  TW will exclude lottery winnings from NJ income</a:t>
            </a:r>
          </a:p>
          <a:p>
            <a:pPr marL="277117" lvl="1">
              <a:buFontTx/>
              <a:buChar char="•"/>
              <a:defRPr/>
            </a:pPr>
            <a:r>
              <a:rPr lang="en-US" dirty="0" smtClean="0"/>
              <a:t> You can remember when to check the “See F-1” box by remembering that TW automatically transfers the gambling income to NJ</a:t>
            </a:r>
          </a:p>
          <a:p>
            <a:pPr marL="554235" lvl="1">
              <a:buFontTx/>
              <a:buChar char="•"/>
              <a:defRPr/>
            </a:pPr>
            <a:r>
              <a:rPr lang="en-US" dirty="0" smtClean="0"/>
              <a:t> If you want to exclude lottery winnings &lt;= $10K from NJ income, tell TW to do so by checking box</a:t>
            </a:r>
          </a:p>
          <a:p>
            <a:pPr marL="554235" lvl="1">
              <a:buFontTx/>
              <a:buChar char="•"/>
              <a:defRPr/>
            </a:pPr>
            <a:r>
              <a:rPr lang="en-US" dirty="0" smtClean="0"/>
              <a:t> If TW does not need to exclude lottery winnings &gt; $10K from NJ income, then counselor does not need to do anything either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Enter </a:t>
            </a:r>
            <a:r>
              <a:rPr lang="en-US" u="sng" dirty="0" smtClean="0"/>
              <a:t>total</a:t>
            </a:r>
            <a:r>
              <a:rPr lang="en-US" dirty="0" smtClean="0"/>
              <a:t> gambling losses. TW calculates how much to put on Sch A (up to amount of winnings). TW will also calculate net winnings for NJ 1040 </a:t>
            </a:r>
          </a:p>
          <a:p>
            <a:pPr>
              <a:buFont typeface="Arial" pitchFamily="34" charset="0"/>
              <a:buNone/>
              <a:defRPr/>
            </a:pPr>
            <a:endParaRPr lang="en-US" baseline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baseline="0" dirty="0" smtClean="0"/>
              <a:t> TW will enter total gambling winnings on Line 1 of </a:t>
            </a:r>
            <a:r>
              <a:rPr lang="en-US" baseline="0" dirty="0" err="1" smtClean="0"/>
              <a:t>Wkt</a:t>
            </a:r>
            <a:r>
              <a:rPr lang="en-US" baseline="0" dirty="0" smtClean="0"/>
              <a:t> 7 &amp; then transfer winnings to 1040 Line 21</a:t>
            </a:r>
          </a:p>
          <a:p>
            <a:pPr>
              <a:buFont typeface="Arial" pitchFamily="34" charset="0"/>
              <a:buNone/>
              <a:defRPr/>
            </a:pPr>
            <a:endParaRPr lang="en-US" baseline="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TW will transfer losses to Sch A Line 28 Other Misc. Deductions, up to amount of winnings </a:t>
            </a:r>
          </a:p>
          <a:p>
            <a:pPr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TW will enter Net Gambling Winnings on Line 23 of the NJ 1040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 lvl="1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619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6584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63B5B1F-6CFE-4525-AB96-A78753138B0C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5843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3715ED-58E9-44B4-BDED-DFF21DDA8A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5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6604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0A1F4A2-B796-4DE4-B8B5-25EEDDEA01C5}" type="datetime1">
              <a:rPr lang="en-US" smtClean="0"/>
              <a:pPr>
                <a:defRPr/>
              </a:pPr>
              <a:t>11/09/2015</a:t>
            </a:fld>
            <a:endParaRPr lang="en-US" dirty="0"/>
          </a:p>
        </p:txBody>
      </p:sp>
      <p:sp>
        <p:nvSpPr>
          <p:cNvPr id="660486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1BDF70-CAA0-49C8-8E45-EA79CC87C0B9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9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6778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>
                <a:norm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>
                <a:normAutofit fontScale="70000" lnSpcReduction="20000"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8437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1825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7517F-B0C9-4C90-880D-F75582666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4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CEAF-D0D5-4D38-A667-05E01D81F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6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0375F-B8A6-4F0B-AF0F-67C01E42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6E920-DF7C-4C6D-8A19-8D6C407D8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8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D6082-F22A-4734-8099-26DC72D35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3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8B97-D0F9-43B3-BCA0-A49776DBC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E5FE8-0449-4FAB-9024-CDB22BDA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33AC-A754-4F92-AB1E-2CFB9C6A7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2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6F7D-5E7B-4F84-9233-B1E5EC7A2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2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dirty="0" smtClean="0">
                <a:latin typeface="Calibri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dirty="0" smtClean="0">
                  <a:latin typeface="Calibri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81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2014-09-17</a:t>
            </a:r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BD8DE5-9380-4B70-8F1A-AEF6BC3E35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400800"/>
            <a:ext cx="3086100" cy="3016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My Footer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Other Income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7467600" cy="1981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Pub 17 Chapter 12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Pub 4012 Tab D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(Federal 1040-Line 21)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(NJ </a:t>
            </a:r>
            <a:r>
              <a:rPr lang="en-US" altLang="en-US" smtClean="0"/>
              <a:t>1040 –Lines 23 &amp; 25)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Recoveries</a:t>
            </a:r>
            <a:endParaRPr lang="en-US" altLang="en-US" sz="2400" dirty="0" smtClean="0"/>
          </a:p>
        </p:txBody>
      </p:sp>
      <p:sp>
        <p:nvSpPr>
          <p:cNvPr id="66765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900" dirty="0" smtClean="0"/>
              <a:t>Recoveries of amounts deducted in prior years may have to be reported as Other Income in current year.  May include:</a:t>
            </a:r>
            <a:r>
              <a:rPr lang="en-US" altLang="en-US" sz="2900" dirty="0" smtClean="0">
                <a:solidFill>
                  <a:srgbClr val="FF0000"/>
                </a:solidFill>
              </a:rPr>
              <a:t>*</a:t>
            </a:r>
            <a:endParaRPr lang="en-US" altLang="en-US" sz="29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500" dirty="0" smtClean="0"/>
              <a:t>Property tax rebates (e.g. - PTR &amp; Homestead Benefit) – covered in more detail in later slides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500" dirty="0" smtClean="0"/>
              <a:t>Reimbursements for medical expenses claimed in prior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500" dirty="0" smtClean="0"/>
              <a:t>Other refunds of Schedule A deductions</a:t>
            </a:r>
          </a:p>
          <a:p>
            <a:r>
              <a:rPr lang="en-US" altLang="en-US" sz="2900" dirty="0" smtClean="0"/>
              <a:t>For property tax rebates, link to State Tax Refund Worksheet in TW off 1040 Line 10 to determine how much of recovery is taxable (if prior year info is available)</a:t>
            </a:r>
          </a:p>
          <a:p>
            <a:r>
              <a:rPr lang="en-US" altLang="en-US" sz="2900" dirty="0" smtClean="0"/>
              <a:t>NJ property tax recoveries are not taxable in NJ.  Adjust NJ 1040 Line 25 using negative amount on NJ Supplementary Schedule of Other Income, Line F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*NJ Income tax refunds are reported on Federal 1040 Line 10, not Line 21</a:t>
            </a:r>
          </a:p>
        </p:txBody>
      </p:sp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8984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 descr="NJ Pub Ref" title="NJ Pub Ref"/>
          <p:cNvSpPr txBox="1"/>
          <p:nvPr/>
        </p:nvSpPr>
        <p:spPr>
          <a:xfrm>
            <a:off x="6862841" y="58579"/>
            <a:ext cx="1906292" cy="24622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pPr algn="r"/>
            <a:r>
              <a:rPr lang="en-US" sz="1600" smtClean="0"/>
              <a:t>Pub 17 Chapter 12</a:t>
            </a:r>
            <a:endParaRPr lang="en-US" sz="1600" dirty="0"/>
          </a:p>
        </p:txBody>
      </p:sp>
      <p:pic>
        <p:nvPicPr>
          <p:cNvPr id="9" name="Picture 8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5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 Operating Loss on Federal 1040 </a:t>
            </a:r>
            <a:r>
              <a:rPr lang="en-US" dirty="0" err="1" smtClean="0"/>
              <a:t>Wkt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Net operating losses are </a:t>
            </a:r>
            <a:r>
              <a:rPr lang="en-US" b="1" dirty="0" smtClean="0">
                <a:solidFill>
                  <a:srgbClr val="FF0000"/>
                </a:solidFill>
              </a:rPr>
              <a:t>OUT OF SCOPE  </a:t>
            </a:r>
          </a:p>
          <a:p>
            <a:r>
              <a:rPr lang="en-US" dirty="0" smtClean="0"/>
              <a:t>There are situations on carry-forward returns  where a NOL is carried forward to </a:t>
            </a:r>
            <a:r>
              <a:rPr lang="en-US" dirty="0" err="1" smtClean="0"/>
              <a:t>Wkt</a:t>
            </a:r>
            <a:r>
              <a:rPr lang="en-US" dirty="0" smtClean="0"/>
              <a:t> 7 line 15</a:t>
            </a:r>
            <a:endParaRPr lang="en-US" dirty="0"/>
          </a:p>
          <a:p>
            <a:pPr lvl="1"/>
            <a:r>
              <a:rPr lang="en-US" dirty="0"/>
              <a:t> You will notice this when a </a:t>
            </a:r>
            <a:r>
              <a:rPr lang="en-US" dirty="0" smtClean="0"/>
              <a:t>newly </a:t>
            </a:r>
            <a:r>
              <a:rPr lang="en-US" dirty="0"/>
              <a:t>created return (with automatic </a:t>
            </a:r>
            <a:r>
              <a:rPr lang="en-US" dirty="0" smtClean="0"/>
              <a:t>carry-forward </a:t>
            </a:r>
            <a:r>
              <a:rPr lang="en-US" dirty="0"/>
              <a:t>data from prior year) has 1040 Wkt7 red in the </a:t>
            </a:r>
            <a:r>
              <a:rPr lang="en-US" dirty="0" smtClean="0"/>
              <a:t>tree</a:t>
            </a:r>
          </a:p>
          <a:p>
            <a:r>
              <a:rPr lang="en-US" dirty="0" smtClean="0"/>
              <a:t>See Special Topic document </a:t>
            </a:r>
            <a:r>
              <a:rPr lang="en-US" sz="2000" dirty="0" smtClean="0"/>
              <a:t>“</a:t>
            </a:r>
            <a:r>
              <a:rPr lang="en-US" dirty="0" smtClean="0"/>
              <a:t>Handling Net Operating Loss (NOL)” on TaxPrep4Free.org Preparer page for how to handle this situation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pic>
        <p:nvPicPr>
          <p:cNvPr id="5" name="Picture 2" descr="http://www.speedysigns.com/images/decals/400c/Speedy/SHAPES/NOSYMB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76400"/>
            <a:ext cx="432968" cy="49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72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Cancellation of Credit Card Debt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Cancellation of credit card debt is in scope for all counselors as part of  Advanced certification</a:t>
            </a:r>
          </a:p>
          <a:p>
            <a:r>
              <a:rPr lang="en-US" altLang="en-US" dirty="0" smtClean="0"/>
              <a:t>Reported on 1099-C</a:t>
            </a:r>
          </a:p>
          <a:p>
            <a:r>
              <a:rPr lang="en-US" altLang="en-US" dirty="0" smtClean="0"/>
              <a:t>1099-C income </a:t>
            </a:r>
            <a:r>
              <a:rPr lang="en-US" altLang="en-US" b="1" u="sng" dirty="0" smtClean="0"/>
              <a:t>taxable</a:t>
            </a:r>
            <a:r>
              <a:rPr lang="en-US" altLang="en-US" dirty="0" smtClean="0"/>
              <a:t> on Federal return </a:t>
            </a:r>
          </a:p>
          <a:p>
            <a:pPr lvl="1"/>
            <a:r>
              <a:rPr lang="en-US" altLang="en-US" dirty="0" smtClean="0"/>
              <a:t>Exception:  taxpayer in bankruptcy or insolvent (liabilities exceeded assets) immediately before debt was cancelled</a:t>
            </a:r>
          </a:p>
          <a:p>
            <a:pPr lvl="1"/>
            <a:r>
              <a:rPr lang="en-US" altLang="en-US" dirty="0" smtClean="0"/>
              <a:t>If bankrupt or insolvent, Out of Scope</a:t>
            </a:r>
          </a:p>
          <a:p>
            <a:r>
              <a:rPr lang="en-US" altLang="en-US" dirty="0" smtClean="0"/>
              <a:t>Entered on 1040 TW </a:t>
            </a:r>
            <a:r>
              <a:rPr lang="en-US" altLang="en-US" dirty="0" err="1" smtClean="0"/>
              <a:t>Wkt</a:t>
            </a:r>
            <a:r>
              <a:rPr lang="en-US" altLang="en-US" dirty="0" smtClean="0"/>
              <a:t> 7.  TW transfers to 1040 Line 21</a:t>
            </a:r>
          </a:p>
          <a:p>
            <a:r>
              <a:rPr lang="en-US" altLang="en-US" dirty="0" smtClean="0"/>
              <a:t>1099-C income is </a:t>
            </a:r>
            <a:r>
              <a:rPr lang="en-US" altLang="en-US" b="1" u="sng" dirty="0" smtClean="0"/>
              <a:t>not taxable </a:t>
            </a:r>
            <a:r>
              <a:rPr lang="en-US" altLang="en-US" dirty="0" smtClean="0"/>
              <a:t>in NJ  </a:t>
            </a:r>
          </a:p>
          <a:p>
            <a:pPr lvl="1"/>
            <a:r>
              <a:rPr lang="en-US" altLang="en-US" dirty="0" smtClean="0"/>
              <a:t>Adjust NJ 1040 Line 25 using negative amount on NJ Supplementary Schedule of Other Income, Line F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/>
          </a:p>
        </p:txBody>
      </p:sp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89846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867400"/>
            <a:ext cx="76962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b="1" dirty="0"/>
              <a:t>See Pub 4012 page D-32 and specific instructions in Special Topics document on TaxPrep4Free.org Preparer page</a:t>
            </a:r>
          </a:p>
        </p:txBody>
      </p:sp>
    </p:spTree>
    <p:extLst>
      <p:ext uri="{BB962C8B-B14F-4D97-AF65-F5344CB8AC3E}">
        <p14:creationId xmlns:p14="http://schemas.microsoft.com/office/powerpoint/2010/main" val="19243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>Cancellation of Credit Card Debt –  1099-C</a:t>
            </a:r>
            <a:endParaRPr lang="en-US" altLang="en-US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26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755" t="8235" r="2830" b="3223"/>
          <a:stretch>
            <a:fillRect/>
          </a:stretch>
        </p:blipFill>
        <p:spPr bwMode="auto">
          <a:xfrm>
            <a:off x="609600" y="1600200"/>
            <a:ext cx="784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>Cancellation of Credit Card Debt – TW 1040 </a:t>
            </a:r>
            <a:r>
              <a:rPr lang="en-US" altLang="en-US" sz="3600" dirty="0" err="1" smtClean="0"/>
              <a:t>Wkt</a:t>
            </a:r>
            <a:r>
              <a:rPr lang="en-US" altLang="en-US" sz="3600" dirty="0" smtClean="0"/>
              <a:t> 7 Other Income Worksheet for 1040 Line 21</a:t>
            </a:r>
            <a:endParaRPr lang="en-US" altLang="en-US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001000" y="5867400"/>
            <a:ext cx="5334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1752600" y="5791200"/>
            <a:ext cx="2590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53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Income from Long-Term Care Insurance Contracts</a:t>
            </a:r>
            <a:endParaRPr lang="en-US" altLang="en-US" sz="2200" dirty="0" smtClean="0"/>
          </a:p>
        </p:txBody>
      </p:sp>
      <p:sp>
        <p:nvSpPr>
          <p:cNvPr id="823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Income received from Long-Term Care Insurance Contracts is in scope</a:t>
            </a:r>
          </a:p>
          <a:p>
            <a:pPr lvl="1"/>
            <a:r>
              <a:rPr lang="en-US" altLang="en-US" dirty="0" smtClean="0"/>
              <a:t>Generally reimbursements are not taxable</a:t>
            </a:r>
          </a:p>
          <a:p>
            <a:pPr lvl="1"/>
            <a:r>
              <a:rPr lang="en-US" altLang="en-US" dirty="0" smtClean="0"/>
              <a:t>Per diem costs up to an aggregate limit are not taxable</a:t>
            </a:r>
          </a:p>
          <a:p>
            <a:pPr lvl="1"/>
            <a:r>
              <a:rPr lang="en-US" altLang="en-US" dirty="0" smtClean="0"/>
              <a:t>Reported on 1099-LTC</a:t>
            </a:r>
          </a:p>
          <a:p>
            <a:pPr lvl="1"/>
            <a:r>
              <a:rPr lang="en-US" altLang="en-US" dirty="0" smtClean="0"/>
              <a:t>Enter in TW on Form 8853 by linking from 1040 </a:t>
            </a:r>
            <a:r>
              <a:rPr lang="en-US" altLang="en-US" dirty="0" err="1" smtClean="0"/>
              <a:t>Wkt</a:t>
            </a:r>
            <a:r>
              <a:rPr lang="en-US" altLang="en-US" dirty="0" smtClean="0"/>
              <a:t> 7 Line 11 </a:t>
            </a:r>
          </a:p>
          <a:p>
            <a:pPr lvl="2"/>
            <a:r>
              <a:rPr lang="en-US" altLang="en-US" dirty="0" smtClean="0"/>
              <a:t>Form 8853 Section C is in scope; sections A and B are not</a:t>
            </a:r>
          </a:p>
          <a:p>
            <a:pPr lvl="1"/>
            <a:r>
              <a:rPr lang="en-US" altLang="en-US" dirty="0" smtClean="0"/>
              <a:t>See specific instructions in Special Topic document on TaxPrep4Free.org Preparer page</a:t>
            </a:r>
          </a:p>
          <a:p>
            <a:pPr lvl="1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>
              <a:buNone/>
            </a:pPr>
            <a:endParaRPr lang="en-US" alt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Long-Term Care Insurance Contracts – 1099-LTC</a:t>
            </a:r>
            <a:endParaRPr lang="en-US" altLang="en-US" sz="2200" dirty="0" smtClean="0"/>
          </a:p>
        </p:txBody>
      </p:sp>
      <p:sp>
        <p:nvSpPr>
          <p:cNvPr id="823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153400" cy="4800600"/>
          </a:xfrm>
        </p:spPr>
        <p:txBody>
          <a:bodyPr>
            <a:normAutofit/>
          </a:bodyPr>
          <a:lstStyle/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>
              <a:buNone/>
            </a:pPr>
            <a:endParaRPr lang="en-US" alt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7FCEAF-D0D5-4D38-A667-05E01D81FA0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811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1765" t="10417" r="2941" b="5208"/>
          <a:stretch>
            <a:fillRect/>
          </a:stretch>
        </p:blipFill>
        <p:spPr bwMode="auto">
          <a:xfrm>
            <a:off x="609600" y="15240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150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TW Other Income – Federal 1040 </a:t>
            </a:r>
            <a:r>
              <a:rPr lang="en-US" altLang="en-US" dirty="0" err="1" smtClean="0"/>
              <a:t>Wkt</a:t>
            </a:r>
            <a:r>
              <a:rPr lang="en-US" altLang="en-US" dirty="0" smtClean="0"/>
              <a:t>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3048000"/>
            <a:ext cx="2378075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Gambling winnings </a:t>
            </a:r>
          </a:p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from W-2G</a:t>
            </a:r>
          </a:p>
        </p:txBody>
      </p:sp>
      <p:sp>
        <p:nvSpPr>
          <p:cNvPr id="661510" name="Oval 5"/>
          <p:cNvSpPr>
            <a:spLocks noChangeArrowheads="1"/>
          </p:cNvSpPr>
          <p:nvPr/>
        </p:nvSpPr>
        <p:spPr bwMode="auto">
          <a:xfrm>
            <a:off x="7924800" y="3087687"/>
            <a:ext cx="582314" cy="2651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1512" name="Oval 5"/>
          <p:cNvSpPr>
            <a:spLocks noChangeArrowheads="1"/>
          </p:cNvSpPr>
          <p:nvPr/>
        </p:nvSpPr>
        <p:spPr bwMode="auto">
          <a:xfrm>
            <a:off x="8001000" y="5638800"/>
            <a:ext cx="5334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8468" y="5269597"/>
            <a:ext cx="1684338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Jury duty pay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962900" y="3657600"/>
            <a:ext cx="609600" cy="27781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3810000"/>
            <a:ext cx="24384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PTR recovery from  St Tax Refund </a:t>
            </a:r>
            <a:r>
              <a:rPr lang="en-US" b="1" dirty="0" err="1" smtClean="0"/>
              <a:t>Wkt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543800" y="3810000"/>
            <a:ext cx="457200" cy="31017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002646" y="5851525"/>
            <a:ext cx="596526" cy="2444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5715000"/>
            <a:ext cx="25908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NOL carried forward 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0" idx="3"/>
            <a:endCxn id="8" idx="2"/>
          </p:cNvCxnSpPr>
          <p:nvPr/>
        </p:nvCxnSpPr>
        <p:spPr bwMode="auto">
          <a:xfrm>
            <a:off x="7162800" y="5899666"/>
            <a:ext cx="839846" cy="7409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Picture 17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>
            <a:off x="7543800" y="3276600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>
            <a:stCxn id="11" idx="3"/>
            <a:endCxn id="661512" idx="1"/>
          </p:cNvCxnSpPr>
          <p:nvPr/>
        </p:nvCxnSpPr>
        <p:spPr bwMode="auto">
          <a:xfrm>
            <a:off x="7212806" y="5454541"/>
            <a:ext cx="866309" cy="21773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581400" y="6172200"/>
            <a:ext cx="330090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Homestead Benefit recovery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1" idx="3"/>
            <a:endCxn id="26" idx="2"/>
          </p:cNvCxnSpPr>
          <p:nvPr/>
        </p:nvCxnSpPr>
        <p:spPr bwMode="auto">
          <a:xfrm>
            <a:off x="6882304" y="6356866"/>
            <a:ext cx="1042496" cy="4393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24800" y="6248401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86200" y="4800600"/>
            <a:ext cx="357020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Income from L/T Care Contract</a:t>
            </a:r>
            <a:endParaRPr lang="en-US" b="1" dirty="0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7924800" y="5105400"/>
            <a:ext cx="582314" cy="2651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7467600" y="4953000"/>
            <a:ext cx="457200" cy="228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1737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TW Other Income – </a:t>
            </a:r>
            <a:br>
              <a:rPr lang="en-US" altLang="en-US" smtClean="0"/>
            </a:br>
            <a:r>
              <a:rPr lang="en-US" altLang="en-US" smtClean="0"/>
              <a:t>Federal 1040 Line 21</a:t>
            </a:r>
            <a:endParaRPr lang="en-US" alt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3200400"/>
            <a:ext cx="224933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1132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Other income from</a:t>
            </a:r>
            <a:endParaRPr lang="en-US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1040 </a:t>
            </a:r>
            <a:r>
              <a:rPr lang="en-US" b="1" dirty="0">
                <a:latin typeface="Arial" charset="0"/>
              </a:rPr>
              <a:t>Wkt 7</a:t>
            </a:r>
          </a:p>
        </p:txBody>
      </p:sp>
      <p:sp>
        <p:nvSpPr>
          <p:cNvPr id="663559" name="Oval 5"/>
          <p:cNvSpPr>
            <a:spLocks noChangeArrowheads="1"/>
          </p:cNvSpPr>
          <p:nvPr/>
        </p:nvSpPr>
        <p:spPr bwMode="auto">
          <a:xfrm>
            <a:off x="7924800" y="35052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endCxn id="663559" idx="2"/>
          </p:cNvCxnSpPr>
          <p:nvPr/>
        </p:nvCxnSpPr>
        <p:spPr bwMode="auto">
          <a:xfrm>
            <a:off x="6629400" y="3657600"/>
            <a:ext cx="1295400" cy="381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6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600199"/>
            <a:ext cx="78486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0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TW – Jury Duty Pay You Gave to your Employer – Federal 1040 Line 35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858000" y="3200400"/>
            <a:ext cx="533400" cy="266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Income Federal 1040 Line 21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724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Includes income not reported on other Lines &amp; Schedules</a:t>
            </a:r>
          </a:p>
          <a:p>
            <a:pPr eaLnBrk="1" hangingPunct="1"/>
            <a:r>
              <a:rPr lang="en-US" altLang="en-US" dirty="0" smtClean="0"/>
              <a:t>Of info reported on 1099-MISCs, only Box 3 is included on 1040 Line 21</a:t>
            </a:r>
          </a:p>
          <a:p>
            <a:pPr lvl="1" eaLnBrk="1" hangingPunct="1"/>
            <a:r>
              <a:rPr lang="en-US" altLang="en-US" dirty="0" smtClean="0"/>
              <a:t>Amounts in other boxes go on other 1040 schedules, </a:t>
            </a:r>
            <a:r>
              <a:rPr lang="en-US" altLang="en-US" dirty="0" smtClean="0">
                <a:solidFill>
                  <a:srgbClr val="FF0000"/>
                </a:solidFill>
              </a:rPr>
              <a:t>not Line 21 </a:t>
            </a:r>
            <a:r>
              <a:rPr lang="en-US" altLang="en-US" dirty="0" smtClean="0"/>
              <a:t>- e.g.</a:t>
            </a:r>
          </a:p>
          <a:p>
            <a:pPr lvl="2" eaLnBrk="1" hangingPunct="1"/>
            <a:r>
              <a:rPr lang="en-US" altLang="en-US" dirty="0" smtClean="0"/>
              <a:t>Box 1 (Rent) &amp; Box 2 (Royalties) are entered on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E</a:t>
            </a:r>
          </a:p>
          <a:p>
            <a:pPr lvl="2" eaLnBrk="1" hangingPunct="1"/>
            <a:r>
              <a:rPr lang="en-US" altLang="en-US" dirty="0" smtClean="0"/>
              <a:t>Box 7 (Non-employee compensation, which is generally business income) must be entered on Schedule C</a:t>
            </a:r>
            <a:endParaRPr lang="en-US" altLang="en-US" b="1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Adjusting NJ Line 25 for Property Tax Recoveries or Cancellation of Debt (1099-C)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Property Tax Recoveries &amp; Cancellation of Debt amounts may be taxable for Federal return, but are </a:t>
            </a:r>
            <a:r>
              <a:rPr lang="en-US" u="sng" dirty="0" smtClean="0"/>
              <a:t>not</a:t>
            </a:r>
            <a:r>
              <a:rPr lang="en-US" dirty="0" smtClean="0"/>
              <a:t> taxable for NJ </a:t>
            </a:r>
          </a:p>
          <a:p>
            <a:r>
              <a:rPr lang="en-US" dirty="0" smtClean="0"/>
              <a:t>TaxWise will carry taxable amount from Federal 1040 Line 21 Other Income to NJ 1040 Line 25 </a:t>
            </a:r>
          </a:p>
          <a:p>
            <a:r>
              <a:rPr lang="en-US" dirty="0" smtClean="0"/>
              <a:t>NJ return is adjusted by putting a negative amount on “Line </a:t>
            </a:r>
            <a:r>
              <a:rPr lang="en-US" dirty="0"/>
              <a:t>25:  Supplementary Schedule of Other </a:t>
            </a:r>
            <a:r>
              <a:rPr lang="en-US" dirty="0" smtClean="0"/>
              <a:t>Income,” line F “Other”</a:t>
            </a:r>
          </a:p>
          <a:p>
            <a:pPr lvl="1"/>
            <a:r>
              <a:rPr lang="en-US" dirty="0" smtClean="0"/>
              <a:t>Link from NJ 1040 Line 25.  Also enter identifier</a:t>
            </a:r>
          </a:p>
          <a:p>
            <a:pPr lvl="1"/>
            <a:endParaRPr lang="en-US" dirty="0"/>
          </a:p>
        </p:txBody>
      </p:sp>
      <p:pic>
        <p:nvPicPr>
          <p:cNvPr id="8" name="Picture 7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pic>
        <p:nvPicPr>
          <p:cNvPr id="9" name="Picture 2" descr="NJ NJ" title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3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23622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Adjusting NJ Line 25 for Property Tax Recoveries or Cancellation of Debt (1099-C)</a:t>
            </a: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 flipV="1">
            <a:off x="7239000" y="2895600"/>
            <a:ext cx="838200" cy="69026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077200" y="25146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124200"/>
            <a:ext cx="46482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Attach a scratch pad here with the PTR, HB &amp;/or COD amounts as negative numbers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609600" y="1676400"/>
            <a:ext cx="8153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600" b="1" dirty="0" smtClean="0"/>
              <a:t>Line 25: Supplementary Schedule of Other Income</a:t>
            </a:r>
          </a:p>
        </p:txBody>
      </p:sp>
      <p:pic>
        <p:nvPicPr>
          <p:cNvPr id="12" name="Picture 11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pic>
        <p:nvPicPr>
          <p:cNvPr id="13" name="Picture 2" descr="NJ NJ" title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4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600200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After Adjusting </a:t>
            </a:r>
            <a:r>
              <a:rPr lang="en-US" sz="3200" dirty="0"/>
              <a:t>NJ Line 25 for Property Tax Recoveries or Cancellation of Debt (1099-C)</a:t>
            </a: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 bwMode="auto">
          <a:xfrm>
            <a:off x="7543800" y="3537466"/>
            <a:ext cx="457200" cy="3106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8001000" y="36576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352800"/>
            <a:ext cx="55626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Net gambling winnings (winnings minus losses)</a:t>
            </a:r>
            <a:endParaRPr lang="en-US" b="1" dirty="0"/>
          </a:p>
        </p:txBody>
      </p:sp>
      <p:pic>
        <p:nvPicPr>
          <p:cNvPr id="12" name="Picture 11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pic>
        <p:nvPicPr>
          <p:cNvPr id="13" name="Picture 2" descr="NJ NJ" title="NJ NJ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8077200" y="4648200"/>
            <a:ext cx="582314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5257800"/>
            <a:ext cx="5275803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Only taxable Other Income left (jury duty) after</a:t>
            </a:r>
          </a:p>
          <a:p>
            <a:r>
              <a:rPr lang="en-US" b="1" dirty="0" smtClean="0"/>
              <a:t>Adjustments for nontaxable PTR, HB, &amp; COD</a:t>
            </a:r>
            <a:endParaRPr lang="en-US" b="1" dirty="0"/>
          </a:p>
        </p:txBody>
      </p:sp>
      <p:cxnSp>
        <p:nvCxnSpPr>
          <p:cNvPr id="24" name="Straight Arrow Connector 23"/>
          <p:cNvCxnSpPr>
            <a:endCxn id="14" idx="2"/>
          </p:cNvCxnSpPr>
          <p:nvPr/>
        </p:nvCxnSpPr>
        <p:spPr bwMode="auto">
          <a:xfrm flipV="1">
            <a:off x="7315200" y="4876800"/>
            <a:ext cx="7620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3615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Other Income Types</a:t>
            </a:r>
            <a:br>
              <a:rPr lang="en-US" altLang="en-US" dirty="0" smtClean="0"/>
            </a:br>
            <a:r>
              <a:rPr lang="en-US" altLang="en-US" dirty="0" smtClean="0"/>
              <a:t>Federal 1040 </a:t>
            </a:r>
            <a:r>
              <a:rPr lang="en-US" altLang="en-US" dirty="0" err="1" smtClean="0"/>
              <a:t>Wkt</a:t>
            </a:r>
            <a:r>
              <a:rPr lang="en-US" altLang="en-US" dirty="0" smtClean="0"/>
              <a:t> 7 – 1040 Line 21</a:t>
            </a:r>
            <a:endParaRPr lang="en-US" altLang="en-US" sz="2800" dirty="0" smtClean="0"/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000" dirty="0" smtClean="0"/>
              <a:t> Gambling income</a:t>
            </a:r>
            <a:endParaRPr lang="en-US" altLang="en-US" sz="3400" dirty="0" smtClean="0"/>
          </a:p>
          <a:p>
            <a:pPr>
              <a:lnSpc>
                <a:spcPct val="80000"/>
              </a:lnSpc>
            </a:pPr>
            <a:r>
              <a:rPr lang="en-US" altLang="en-US" sz="4000" dirty="0" smtClean="0"/>
              <a:t> Jury duty income</a:t>
            </a:r>
          </a:p>
          <a:p>
            <a:pPr>
              <a:lnSpc>
                <a:spcPct val="80000"/>
              </a:lnSpc>
            </a:pPr>
            <a:r>
              <a:rPr lang="en-US" altLang="en-US" sz="4000" dirty="0" smtClean="0"/>
              <a:t> Income as volunteer of medical studies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sz="4000" dirty="0" smtClean="0"/>
              <a:t> Prizes &amp; awards</a:t>
            </a:r>
          </a:p>
          <a:p>
            <a:pPr>
              <a:lnSpc>
                <a:spcPct val="80000"/>
              </a:lnSpc>
            </a:pPr>
            <a:r>
              <a:rPr lang="en-US" altLang="en-US" sz="4000" dirty="0" smtClean="0"/>
              <a:t> Recoveries</a:t>
            </a:r>
          </a:p>
          <a:p>
            <a:pPr>
              <a:lnSpc>
                <a:spcPct val="80000"/>
              </a:lnSpc>
            </a:pPr>
            <a:r>
              <a:rPr lang="en-US" altLang="en-US" sz="4000" dirty="0" smtClean="0"/>
              <a:t> Poll attendant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6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Gambling Income (Federal)</a:t>
            </a:r>
          </a:p>
        </p:txBody>
      </p:sp>
      <p:sp>
        <p:nvSpPr>
          <p:cNvPr id="65126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/>
          <a:lstStyle/>
          <a:p>
            <a:r>
              <a:rPr lang="en-US" altLang="en-US" dirty="0" smtClean="0"/>
              <a:t>Gambling winnings must be included in Other Income on 1040 line 21</a:t>
            </a:r>
          </a:p>
          <a:p>
            <a:r>
              <a:rPr lang="en-US" altLang="en-US" dirty="0" smtClean="0"/>
              <a:t>For taxpayers who itemize, gambling losses can be deducted up to amount of winnings on Schedule A</a:t>
            </a:r>
          </a:p>
          <a:p>
            <a:r>
              <a:rPr lang="en-US" altLang="en-US" dirty="0" smtClean="0"/>
              <a:t>End-of-Year Tax Statement:</a:t>
            </a:r>
          </a:p>
          <a:p>
            <a:pPr lvl="1"/>
            <a:r>
              <a:rPr lang="en-US" altLang="en-US" dirty="0" smtClean="0"/>
              <a:t>W-2G  (sent out if winnings are &gt; $600)</a:t>
            </a:r>
          </a:p>
        </p:txBody>
      </p:sp>
      <p:pic>
        <p:nvPicPr>
          <p:cNvPr id="287754" name="Picture 10" descr="http://www.google.com/url?source=imgres&amp;ct=img&amp;q=http://www.plotas.info/casinogame/1/249.jpg&amp;sa=X&amp;ei=ZusjTemgLMP6lwf2qpG7Cw&amp;ved=0CAQQ8wc4ZA&amp;usg=AFQjCNGsnjYDuVFYtkrzC5Q0ABGa_nAG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2858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35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Gambling Income (NJ)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Losses are deducted from winnings before including on NJ 1040 Line 23 (net) </a:t>
            </a:r>
          </a:p>
          <a:p>
            <a:pPr lvl="1"/>
            <a:r>
              <a:rPr lang="en-US" dirty="0" smtClean="0"/>
              <a:t>TW handles if losses are included on TW W-2G</a:t>
            </a:r>
          </a:p>
          <a:p>
            <a:r>
              <a:rPr lang="en-US" dirty="0" smtClean="0"/>
              <a:t>NJ Lottery winnings of $10,000 or less per occurrence are not taxable in NJ</a:t>
            </a:r>
          </a:p>
          <a:p>
            <a:pPr lvl="1"/>
            <a:r>
              <a:rPr lang="en-US" dirty="0" smtClean="0"/>
              <a:t>TW does not include in NJ income if box on TW W-2G “See F-1 Help on the state return…….” is checked</a:t>
            </a:r>
          </a:p>
          <a:p>
            <a:pPr lvl="1"/>
            <a:r>
              <a:rPr lang="en-US" dirty="0" smtClean="0"/>
              <a:t>Lottery winnings from other states are fully taxable</a:t>
            </a:r>
          </a:p>
          <a:p>
            <a:pPr lvl="1"/>
            <a:endParaRPr lang="en-US" dirty="0"/>
          </a:p>
        </p:txBody>
      </p:sp>
      <p:pic>
        <p:nvPicPr>
          <p:cNvPr id="7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pic>
        <p:nvPicPr>
          <p:cNvPr id="9" name="Picture 10" descr="http://www.google.com/url?source=imgres&amp;ct=img&amp;q=http://www.plotas.info/casinogame/1/249.jpg&amp;sa=X&amp;ei=ZusjTemgLMP6lwf2qpG7Cw&amp;ved=0CAQQ8wc4ZA&amp;usg=AFQjCNGsnjYDuVFYtkrzC5Q0ABGa_nAG2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28587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71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229600" cy="1143000"/>
          </a:xfrm>
        </p:spPr>
        <p:txBody>
          <a:bodyPr/>
          <a:lstStyle/>
          <a:p>
            <a:r>
              <a:rPr lang="en-US" altLang="en-US" smtClean="0"/>
              <a:t>Sample Gambling Winnings – W-2G</a:t>
            </a:r>
          </a:p>
        </p:txBody>
      </p:sp>
      <p:pic>
        <p:nvPicPr>
          <p:cNvPr id="65331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38710" r="11290" b="24854"/>
          <a:stretch>
            <a:fillRect/>
          </a:stretch>
        </p:blipFill>
        <p:spPr>
          <a:xfrm>
            <a:off x="685800" y="1676400"/>
            <a:ext cx="7924800" cy="38862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3317" name="TextBox 4"/>
          <p:cNvSpPr txBox="1">
            <a:spLocks noChangeArrowheads="1"/>
          </p:cNvSpPr>
          <p:nvPr/>
        </p:nvSpPr>
        <p:spPr bwMode="auto">
          <a:xfrm>
            <a:off x="990600" y="3962400"/>
            <a:ext cx="13462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Diane Davis</a:t>
            </a:r>
          </a:p>
        </p:txBody>
      </p:sp>
      <p:sp>
        <p:nvSpPr>
          <p:cNvPr id="653318" name="TextBox 5"/>
          <p:cNvSpPr txBox="1">
            <a:spLocks noChangeArrowheads="1"/>
          </p:cNvSpPr>
          <p:nvPr/>
        </p:nvSpPr>
        <p:spPr bwMode="auto">
          <a:xfrm>
            <a:off x="990600" y="4419600"/>
            <a:ext cx="19812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210 Main Street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2590800"/>
            <a:ext cx="1143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04/15/2014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3962400"/>
            <a:ext cx="12954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123-06-4139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124200"/>
            <a:ext cx="228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Atlantic City, NJ 08404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505200"/>
            <a:ext cx="1295400" cy="30777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609-555-5555</a:t>
            </a:r>
            <a:endParaRPr lang="en-US" sz="1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765" t="8333" r="2941"/>
          <a:stretch>
            <a:fillRect/>
          </a:stretch>
        </p:blipFill>
        <p:spPr bwMode="auto">
          <a:xfrm>
            <a:off x="609600" y="15240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 Gambling Income – W-2G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114800" y="4876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810000"/>
            <a:ext cx="2514600" cy="6461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Use for NJ lottery winnings &lt;/= $10,000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4724400"/>
            <a:ext cx="2032000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charset="0"/>
              </a:rPr>
              <a:t>Gambling losses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077200" y="5943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NJ NJ" title="NJ 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2286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NJ TaxWise" title="NJ TaxWi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endCxn id="6" idx="0"/>
          </p:cNvCxnSpPr>
          <p:nvPr/>
        </p:nvCxnSpPr>
        <p:spPr bwMode="auto">
          <a:xfrm>
            <a:off x="4343400" y="4495800"/>
            <a:ext cx="38100" cy="3810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8153400" y="5105400"/>
            <a:ext cx="76200" cy="838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6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Gambling Income - TW Tips</a:t>
            </a:r>
          </a:p>
        </p:txBody>
      </p:sp>
      <p:sp>
        <p:nvSpPr>
          <p:cNvPr id="657411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88138" cy="458565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600" dirty="0" smtClean="0"/>
              <a:t>Federal 1040 Line 21 - link to 1040 </a:t>
            </a:r>
            <a:r>
              <a:rPr lang="en-US" altLang="en-US" sz="2600" dirty="0" err="1" smtClean="0"/>
              <a:t>Wkt</a:t>
            </a:r>
            <a:r>
              <a:rPr lang="en-US" altLang="en-US" sz="2600" dirty="0" smtClean="0"/>
              <a:t> 7 Line 1; then link again to W2-G Gambling Winnings screen</a:t>
            </a:r>
          </a:p>
          <a:p>
            <a:r>
              <a:rPr lang="en-US" altLang="en-US" sz="2600" dirty="0" smtClean="0"/>
              <a:t>Enter required information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Be sure to enter all data from printed W-2G into appropriate boxes on screen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If winnings are from NJ Lottery &amp; winnings &lt;/= $10K, check “See F-1” box.  TW excludes this from NJ 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500" dirty="0" smtClean="0"/>
              <a:t>Enter total gambling losses on bottom (TW calculates how much to put on </a:t>
            </a:r>
            <a:r>
              <a:rPr lang="en-US" altLang="en-US" sz="2500" dirty="0" err="1" smtClean="0"/>
              <a:t>Sch</a:t>
            </a:r>
            <a:r>
              <a:rPr lang="en-US" altLang="en-US" sz="2500" dirty="0" smtClean="0"/>
              <a:t> A Line 28 - up to amount of winnings)</a:t>
            </a:r>
            <a:endParaRPr lang="en-US" altLang="en-US" sz="2400" dirty="0" smtClean="0"/>
          </a:p>
          <a:p>
            <a:r>
              <a:rPr lang="en-US" altLang="en-US" sz="2600" dirty="0" smtClean="0"/>
              <a:t>TW will populate Total Gambling Winnings on Line 1 of 1040 </a:t>
            </a:r>
            <a:r>
              <a:rPr lang="en-US" altLang="en-US" sz="2600" dirty="0" err="1" smtClean="0"/>
              <a:t>Wkt</a:t>
            </a:r>
            <a:r>
              <a:rPr lang="en-US" altLang="en-US" sz="2600" dirty="0" smtClean="0"/>
              <a:t> 7 and then transfer to Federal 1040 Line 21</a:t>
            </a:r>
          </a:p>
          <a:p>
            <a:r>
              <a:rPr lang="en-US" altLang="en-US" sz="2600" dirty="0" smtClean="0"/>
              <a:t>TW </a:t>
            </a:r>
            <a:r>
              <a:rPr lang="en-US" altLang="en-US" sz="2600" dirty="0"/>
              <a:t>will </a:t>
            </a:r>
            <a:r>
              <a:rPr lang="en-US" altLang="en-US" sz="2600" dirty="0" smtClean="0"/>
              <a:t>populate </a:t>
            </a:r>
            <a:r>
              <a:rPr lang="en-US" altLang="en-US" sz="2600" dirty="0"/>
              <a:t>Net Gambling Winnings on </a:t>
            </a:r>
            <a:r>
              <a:rPr lang="en-US" altLang="en-US" sz="2600" dirty="0" smtClean="0"/>
              <a:t>NJ 1040 Line 23</a:t>
            </a:r>
            <a:endParaRPr lang="en-US" altLang="en-US" sz="2600" dirty="0"/>
          </a:p>
          <a:p>
            <a:pPr marL="0" indent="0">
              <a:buNone/>
            </a:pPr>
            <a:endParaRPr lang="en-US" altLang="en-US" sz="2600" dirty="0"/>
          </a:p>
          <a:p>
            <a:endParaRPr lang="en-US" alt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5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500" dirty="0" smtClean="0"/>
          </a:p>
        </p:txBody>
      </p:sp>
      <p:pic>
        <p:nvPicPr>
          <p:cNvPr id="8" name="Picture 2" descr="NJ NJ" title="NJ NJ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9087" r="7581" b="8686"/>
          <a:stretch/>
        </p:blipFill>
        <p:spPr bwMode="auto">
          <a:xfrm>
            <a:off x="0" y="198564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J TaxWise" title="NJ TaxWis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612648" cy="3446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13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Jury Duty Pay</a:t>
            </a:r>
          </a:p>
        </p:txBody>
      </p:sp>
      <p:sp>
        <p:nvSpPr>
          <p:cNvPr id="65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Jury Duty Pay must be included in Other Income on 1040 line 21</a:t>
            </a:r>
          </a:p>
          <a:p>
            <a:pPr lvl="1"/>
            <a:r>
              <a:rPr lang="en-US" altLang="en-US" dirty="0" smtClean="0"/>
              <a:t>Enter on 1040 </a:t>
            </a:r>
            <a:r>
              <a:rPr lang="en-US" altLang="en-US" dirty="0" err="1" smtClean="0"/>
              <a:t>Wkt</a:t>
            </a:r>
            <a:r>
              <a:rPr lang="en-US" altLang="en-US" dirty="0" smtClean="0"/>
              <a:t> 7 Line 14 &amp; TW will transfer to 1040 Line 21</a:t>
            </a:r>
          </a:p>
          <a:p>
            <a:r>
              <a:rPr lang="en-US" altLang="en-US" dirty="0" smtClean="0"/>
              <a:t>Some employers pay taxpayers during jury duty periods &amp; require jury duty compensation to be turned over to them</a:t>
            </a:r>
          </a:p>
          <a:p>
            <a:pPr lvl="1"/>
            <a:r>
              <a:rPr lang="en-US" altLang="en-US" dirty="0" smtClean="0"/>
              <a:t>Deduct amount returned to employer on 1040 Line 35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5" name="Picture 4" descr="NJ TaxWise" title="NJ TaxWi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005"/>
            <a:ext cx="612648" cy="3446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11-09-2015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NJ TAX TY2014 v1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J Template.potx" id="{28C45570-C858-4585-804A-99F911C81C83}" vid="{ED85AEA2-13FF-4A18-B167-0F7253B865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 Template</Template>
  <TotalTime>0</TotalTime>
  <Words>2018</Words>
  <Application>Microsoft Office PowerPoint</Application>
  <PresentationFormat>On-screen Show (4:3)</PresentationFormat>
  <Paragraphs>281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ＭＳ Ｐゴシック</vt:lpstr>
      <vt:lpstr>Verdana</vt:lpstr>
      <vt:lpstr>Wingdings</vt:lpstr>
      <vt:lpstr>NJ Template 06</vt:lpstr>
      <vt:lpstr>Other Income</vt:lpstr>
      <vt:lpstr>Other Income Federal 1040 Line 21</vt:lpstr>
      <vt:lpstr>Other Income Types Federal 1040 Wkt 7 – 1040 Line 21</vt:lpstr>
      <vt:lpstr>Gambling Income (Federal)</vt:lpstr>
      <vt:lpstr>Gambling Income (NJ)</vt:lpstr>
      <vt:lpstr>Sample Gambling Winnings – W-2G</vt:lpstr>
      <vt:lpstr>TW Gambling Income – W-2G</vt:lpstr>
      <vt:lpstr>Gambling Income - TW Tips</vt:lpstr>
      <vt:lpstr>Jury Duty Pay</vt:lpstr>
      <vt:lpstr>Recoveries</vt:lpstr>
      <vt:lpstr>Net Operating Loss on Federal 1040 Wkt 7</vt:lpstr>
      <vt:lpstr>Cancellation of Credit Card Debt</vt:lpstr>
      <vt:lpstr>Cancellation of Credit Card Debt –  1099-C</vt:lpstr>
      <vt:lpstr>Cancellation of Credit Card Debt – TW 1040 Wkt 7 Other Income Worksheet for 1040 Line 21</vt:lpstr>
      <vt:lpstr>Income from Long-Term Care Insurance Contracts</vt:lpstr>
      <vt:lpstr>Long-Term Care Insurance Contracts – 1099-LTC</vt:lpstr>
      <vt:lpstr>TW Other Income – Federal 1040 Wkt 7</vt:lpstr>
      <vt:lpstr>TW Other Income –  Federal 1040 Line 21</vt:lpstr>
      <vt:lpstr>TW – Jury Duty Pay You Gave to your Employer – Federal 1040 Line 35</vt:lpstr>
      <vt:lpstr>Adjusting NJ Line 25 for Property Tax Recoveries or Cancellation of Debt (1099-C)</vt:lpstr>
      <vt:lpstr>Adjusting NJ Line 25 for Property Tax Recoveries or Cancellation of Debt (1099-C)</vt:lpstr>
      <vt:lpstr>After Adjusting NJ Line 25 for Property Tax Recoveries or Cancellation of Debt (1099-C)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H 509</dc:creator>
  <cp:lastModifiedBy>Al TP4F</cp:lastModifiedBy>
  <cp:revision>3</cp:revision>
  <cp:lastPrinted>2012-10-15T20:27:10Z</cp:lastPrinted>
  <dcterms:created xsi:type="dcterms:W3CDTF">2014-10-17T16:41:52Z</dcterms:created>
  <dcterms:modified xsi:type="dcterms:W3CDTF">2015-11-10T02:44:23Z</dcterms:modified>
</cp:coreProperties>
</file>